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24"/>
  </p:notesMasterIdLst>
  <p:sldIdLst>
    <p:sldId id="265" r:id="rId2"/>
    <p:sldId id="294" r:id="rId3"/>
    <p:sldId id="318" r:id="rId4"/>
    <p:sldId id="319" r:id="rId5"/>
    <p:sldId id="320" r:id="rId6"/>
    <p:sldId id="321" r:id="rId7"/>
    <p:sldId id="322" r:id="rId8"/>
    <p:sldId id="323" r:id="rId9"/>
    <p:sldId id="324" r:id="rId10"/>
    <p:sldId id="325" r:id="rId11"/>
    <p:sldId id="326" r:id="rId12"/>
    <p:sldId id="327" r:id="rId13"/>
    <p:sldId id="328" r:id="rId14"/>
    <p:sldId id="329" r:id="rId15"/>
    <p:sldId id="330" r:id="rId16"/>
    <p:sldId id="331" r:id="rId17"/>
    <p:sldId id="332" r:id="rId18"/>
    <p:sldId id="333" r:id="rId19"/>
    <p:sldId id="334" r:id="rId20"/>
    <p:sldId id="335" r:id="rId21"/>
    <p:sldId id="336" r:id="rId22"/>
    <p:sldId id="31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624" autoAdjust="0"/>
  </p:normalViewPr>
  <p:slideViewPr>
    <p:cSldViewPr>
      <p:cViewPr varScale="1">
        <p:scale>
          <a:sx n="71" d="100"/>
          <a:sy n="71" d="100"/>
        </p:scale>
        <p:origin x="14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227BA-F408-4BC4-B5E6-20B342C3F915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F62920-1C9B-43CC-8A35-2429A8E11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53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988840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kk-KZ" b="1" dirty="0" smtClean="0"/>
              <a:t>Транспортное планирование городов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Тема </a:t>
            </a:r>
            <a:r>
              <a:rPr lang="ru-RU" sz="4800" dirty="0" smtClean="0"/>
              <a:t>5. </a:t>
            </a:r>
            <a:r>
              <a:rPr lang="ru-RU" sz="4800" dirty="0"/>
              <a:t>Лекция </a:t>
            </a:r>
            <a:r>
              <a:rPr lang="ru-RU" sz="4800" dirty="0" smtClean="0"/>
              <a:t>5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dirty="0" err="1"/>
              <a:t>Жоспардағы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бойлық</a:t>
            </a:r>
            <a:r>
              <a:rPr lang="ru-RU" dirty="0"/>
              <a:t> </a:t>
            </a:r>
            <a:r>
              <a:rPr lang="ru-RU" dirty="0" err="1"/>
              <a:t>профильдегі</a:t>
            </a:r>
            <a:r>
              <a:rPr lang="ru-RU" dirty="0"/>
              <a:t> </a:t>
            </a:r>
            <a:r>
              <a:rPr lang="ru-RU" dirty="0" err="1"/>
              <a:t>көшені</a:t>
            </a:r>
            <a:r>
              <a:rPr lang="ru-RU" dirty="0"/>
              <a:t> </a:t>
            </a:r>
            <a:r>
              <a:rPr lang="ru-RU" dirty="0" err="1"/>
              <a:t>жобалау</a:t>
            </a:r>
            <a:r>
              <a:rPr lang="ru-RU"/>
              <a:t>.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E8ABDE-4F7F-4EBB-A968-598D59530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Вертикальная планировка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3F80BD-04E3-449A-B7AA-5F05E53E5C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Проекты вертикальной планировки разрабатываются в одну или в две стадии.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первой стадии: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составляют проектное задание, 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разрабатывают предложения по изменению рельефа в соответствие с архитектурно-планировочным заданием и инженерно-техническими требованиями, 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indent="-28575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документы сопровождаются подсчетом земляных работ и сметно-финансовым расчетом. </a:t>
            </a:r>
          </a:p>
          <a:p>
            <a:pPr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второй стадии добавляются рабочие чертежи и подробная сметная документация.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9993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0E4F88-DB8D-4A98-B6F4-A0716619D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вертикальной планировки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3B4F18-FADA-4B0D-91C6-4A97209C6E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зависимости от стадийности проектирования разработка вертикальной планировки производится тремя методами: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7315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методом проектных («красных») отметок;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7315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 методом проектных («красных») профилей;</a:t>
            </a:r>
            <a:endParaRPr lang="ru-RU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7315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 методом проектных («красных») горизонталей.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555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F82CD7-ED2E-483C-9CB7-C7EBF637E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 проектных («красных») отметок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1034AF-4AB8-4B1E-933C-115817139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Сущность его заключается в том, что на схеме генплана, выполненного на геодезической подоснове, отображающей существующий рельеф территории в отметках или горизонталях, в характерных точках наносят проектные ("красные") отметки.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 ноль (0,00) принимается наименьшая черная отметка.</a:t>
            </a: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Стрелкой показано направление уклона; над стрелкой – уклон,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‰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под ней – расстояние между отметками, 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3583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588E34-B5DB-46B4-8D81-234EB72F5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вертикальной планировки</a:t>
            </a:r>
          </a:p>
        </p:txBody>
      </p:sp>
      <p:pic>
        <p:nvPicPr>
          <p:cNvPr id="4" name="Объект 3" descr="Фрагменты проектов вертикальной планировки, выполненные различными методами">
            <a:extLst>
              <a:ext uri="{FF2B5EF4-FFF2-40B4-BE49-F238E27FC236}">
                <a16:creationId xmlns:a16="http://schemas.microsoft.com/office/drawing/2014/main" id="{2B21AAF3-7EF9-4D8F-ACD1-5920AB2E967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83734" y="1600200"/>
            <a:ext cx="417653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64668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5006A4-1684-43AF-BFE9-05D5398B9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 проектных («красных») профилей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A98688-3911-4421-A67A-34FBF9A3F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Применяют в основном при проектировании линейных сооружений автомобильных и железных дорог, трамвайных путей, подземных инженерных коммуникаций</a:t>
            </a:r>
          </a:p>
          <a:p>
            <a:pPr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Профили представляют собой условные разрезы существующей и проектируемой поверхностей в рассматриваемых сечениях: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1800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предусматривается, что между точками с известными отметками рельеф выражается прямолинейными участками;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1800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более наглядного изображения рельефа масштабы разрезов искажаются. Для продольных профилей обычно искажение принимают 1:10, т.е. вертикальный масштаб в 10 раз крупнее горизонтального; для поперечных профилей улиц и дорог соотношение масштабов 1:2.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9952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B3EC93-3FC8-4567-89EA-8D683C1F9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 проектных ("красных") горизонталей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563263-A376-4144-9667-4CF1CC6F0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Сущность этого метода заключается в том, что на план с геодезической подосновой наносят горизонтали, отображающие проектируемый рельеф местности. </a:t>
            </a: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Основой для вертикальной планировки территории проектируемых объектов является генеральная схема вертикальной планировки населенных мест или отдельных районов, составляемая при разработке генеральных планов.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Существенным недостатком метода проектных горизонталей является сложность определения объема земляных работ и невозможность даже ориентировочной его оценки по ходу проектирования рельефа.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8768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500034" y="285728"/>
            <a:ext cx="8072494" cy="571504"/>
          </a:xfr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>
            <a:noAutofit/>
          </a:bodyPr>
          <a:lstStyle/>
          <a:p>
            <a:pPr algn="ctr">
              <a:buNone/>
            </a:pPr>
            <a:r>
              <a:rPr lang="ru-RU" dirty="0"/>
              <a:t>Вертикальная планировка</a:t>
            </a: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500034" y="1142984"/>
            <a:ext cx="8072494" cy="928694"/>
          </a:xfrm>
          <a:prstGeom prst="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dirty="0"/>
              <a:t>При проектировании перекрестков стремятся обеспечить удобства для движения транспорта и пешеходов и создать условия для отвода воды от перекрестков по лоткам прилегающих улиц.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00034" y="2428868"/>
            <a:ext cx="8072494" cy="1857388"/>
          </a:xfrm>
          <a:prstGeom prst="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dirty="0"/>
              <a:t>Одно из важных условий вертикальной планировки перекрестков - плавное сопряжение проектных горизонталей между собой, которое может быть выполнено только путем преобразования поверхностей пересекающихся улиц. Эта задача выполняется путем размостки проезжей части, суть которой заключается в переходе от двухскатного профиля к односкатному, и наоборот.</a:t>
            </a:r>
          </a:p>
        </p:txBody>
      </p:sp>
    </p:spTree>
    <p:extLst>
      <p:ext uri="{BB962C8B-B14F-4D97-AF65-F5344CB8AC3E}">
        <p14:creationId xmlns:p14="http://schemas.microsoft.com/office/powerpoint/2010/main" val="3472312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571472" y="214290"/>
            <a:ext cx="8001056" cy="571504"/>
          </a:xfr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/>
              <a:t>Размостка проезжей части</a:t>
            </a: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571472" y="1000108"/>
            <a:ext cx="8001056" cy="857256"/>
          </a:xfrm>
          <a:prstGeom prst="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600" dirty="0"/>
              <a:t>Размостка проезжей части -достигается смещением гребня проезжей части улицы (или изменением поперечного уклона половины проезжей части .</a:t>
            </a:r>
          </a:p>
          <a:p>
            <a:r>
              <a:rPr lang="ru-RU" sz="1600" dirty="0"/>
              <a:t>Длина участка размостки определяется в зависимости от значения продольного уклона</a:t>
            </a:r>
          </a:p>
        </p:txBody>
      </p:sp>
      <p:pic>
        <p:nvPicPr>
          <p:cNvPr id="5122" name="Picture 2" descr="http://www.synergy-gis.com/lib/vertic-plan/imgs/22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2071678"/>
            <a:ext cx="5214974" cy="3656478"/>
          </a:xfrm>
          <a:prstGeom prst="rect">
            <a:avLst/>
          </a:prstGeom>
          <a:noFill/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571472" y="5929330"/>
            <a:ext cx="8001056" cy="571504"/>
          </a:xfrm>
          <a:prstGeom prst="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r>
              <a:rPr lang="ru-RU" sz="2400" b="1" dirty="0"/>
              <a:t>Схема выполнения размостки улицы:</a:t>
            </a:r>
          </a:p>
          <a:p>
            <a:r>
              <a:rPr lang="ru-RU" sz="2400" b="1" dirty="0"/>
              <a:t>а) смещением гребня; б) изменением поперечного уклона половины улицы</a:t>
            </a:r>
          </a:p>
        </p:txBody>
      </p:sp>
    </p:spTree>
    <p:extLst>
      <p:ext uri="{BB962C8B-B14F-4D97-AF65-F5344CB8AC3E}">
        <p14:creationId xmlns:p14="http://schemas.microsoft.com/office/powerpoint/2010/main" val="263985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500034" y="285728"/>
            <a:ext cx="8001056" cy="1214446"/>
          </a:xfr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400" b="1" dirty="0"/>
              <a:t>В зависимости от категории пересекающихся улиц, а также от величины и направления их уклонов должны быть соблюдены следующие условия:</a:t>
            </a:r>
            <a:endParaRPr lang="ru-RU" sz="2400" dirty="0"/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500034" y="1714488"/>
            <a:ext cx="8001056" cy="4643470"/>
          </a:xfrm>
          <a:prstGeom prst="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 vert="horz" lIns="91440" tIns="45720" rIns="91440" bIns="45720" rtlCol="0">
            <a:normAutofit fontScale="925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400" b="1" dirty="0"/>
              <a:t>- при пересечении магистральной улицы с второстепенной поперечный профиль первой остается без изменения, а профиль второстепенной сопрягается с уклоном главной; </a:t>
            </a:r>
            <a:br>
              <a:rPr lang="ru-RU" sz="2400" b="1" dirty="0"/>
            </a:br>
            <a:r>
              <a:rPr lang="ru-RU" sz="2400" b="1" dirty="0"/>
              <a:t>- не допускается устройство поперечных лотков на магистральных улицах и бессточных мест на перекрестках, где не предусмотрено устройство закрытого водотока; </a:t>
            </a:r>
            <a:br>
              <a:rPr lang="ru-RU" sz="2400" b="1" dirty="0"/>
            </a:br>
            <a:r>
              <a:rPr lang="ru-RU" sz="2400" b="1" dirty="0"/>
              <a:t>- при пересечении равноценных улиц, улица с меньшим продольным уклоном подчиняется профилю другой улицы, либо профили обеих улиц трансформируются в односкатные, соответствующие общему уклону перекрестка.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5691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5500694" y="285728"/>
            <a:ext cx="3286148" cy="1857388"/>
          </a:xfr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2400" dirty="0"/>
              <a:t>Варианты решения вертикальной планировки перекрестка </a:t>
            </a:r>
          </a:p>
        </p:txBody>
      </p:sp>
      <p:pic>
        <p:nvPicPr>
          <p:cNvPr id="4098" name="Picture 2" descr="C:\Users\Айдын\Desktop\Безымянный3453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4981575" cy="57912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2428868"/>
            <a:ext cx="2857520" cy="2730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26439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500034" y="214290"/>
            <a:ext cx="8001056" cy="500066"/>
          </a:xfr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/>
              <a:t>Решения в практике планировки перекрестков</a:t>
            </a:r>
            <a:endParaRPr lang="ru-RU" sz="2400" dirty="0"/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500034" y="857232"/>
            <a:ext cx="8001056" cy="1000132"/>
          </a:xfrm>
          <a:prstGeom prst="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dirty="0"/>
              <a:t>1. Продольные уклоны пересекающихся улиц направлены от перекрестков. В этом случае поверхностные воды отводятся по направлению продольных уклонов проезжей части улицы, то есть в сторону от перекрестков 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5602" name="Picture 2" descr="http://www.synergy-gis.com/lib/vertic-plan/imgs/22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143116"/>
            <a:ext cx="6858048" cy="45243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0874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2"/>
          <p:cNvSpPr txBox="1">
            <a:spLocks/>
          </p:cNvSpPr>
          <p:nvPr/>
        </p:nvSpPr>
        <p:spPr>
          <a:xfrm>
            <a:off x="500034" y="214290"/>
            <a:ext cx="8001056" cy="1285884"/>
          </a:xfrm>
          <a:prstGeom prst="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dirty="0"/>
              <a:t>2. Продольный уклон одной улицы направлен к перекрестку, остальных - от перекрестка. Наиболее оптимальным решением является разделение гребня улицы, уклон которой направлен к перекрестку, по трем направлениям 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7650" name="Picture 2" descr="http://www.synergy-gis.com/lib/vertic-plan/imgs/22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571612"/>
            <a:ext cx="6715172" cy="50274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65247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2"/>
          <p:cNvSpPr txBox="1">
            <a:spLocks/>
          </p:cNvSpPr>
          <p:nvPr/>
        </p:nvSpPr>
        <p:spPr>
          <a:xfrm>
            <a:off x="500034" y="214290"/>
            <a:ext cx="8001056" cy="1285884"/>
          </a:xfrm>
          <a:prstGeom prst="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dirty="0"/>
              <a:t>3. При прохождении по тальвегу главной улицы ее профиль остается без изменения. Профили второстепенных улиц преобразуются в односкатные смещением гребня в сторону более высокой отметки, а их оси увязываются с отметками лотков главной улицы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9698" name="Picture 2" descr="http://www.synergy-gis.com/lib/vertic-plan/imgs/22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643050"/>
            <a:ext cx="6000792" cy="49720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02610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2"/>
          <p:cNvSpPr txBox="1">
            <a:spLocks/>
          </p:cNvSpPr>
          <p:nvPr/>
        </p:nvSpPr>
        <p:spPr>
          <a:xfrm>
            <a:off x="500034" y="214290"/>
            <a:ext cx="8001056" cy="785818"/>
          </a:xfrm>
          <a:prstGeom prst="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dirty="0"/>
              <a:t>4. При пересечении улиц одной категории перекресток проектируется в виде односкатной плоскости, которая наклонена в сторону наибольшего уклона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1746" name="Picture 2" descr="http://www.synergy-gis.com/lib/vertic-plan/imgs/227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1571612"/>
            <a:ext cx="5143536" cy="50438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73178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2"/>
          <p:cNvSpPr txBox="1">
            <a:spLocks/>
          </p:cNvSpPr>
          <p:nvPr/>
        </p:nvSpPr>
        <p:spPr>
          <a:xfrm>
            <a:off x="500034" y="214290"/>
            <a:ext cx="8143932" cy="1857388"/>
          </a:xfrm>
          <a:prstGeom prst="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1600" dirty="0"/>
              <a:t>5. Продольные уклоны пересекающихся улиц направлены к перекрестку. Для сбора воды центральная часть перекрестка должна быть приподнята так, чтобы образовались замкнутые понижения на углах перекрестка, где проектируют дождеприемные колодцы. Величина подъема центра перекрестка по отношению к проектной отметке принимается +10 см. Для обеспечения плавного сопряжения горизонталей производят незначительное изменение продольного и поперечных уклонов на участках улиц, примыкающих к перекрестку.</a:t>
            </a:r>
            <a:endParaRPr kumimoji="0" lang="ru-RU" sz="1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22" name="Picture 2" descr="http://www.synergy-gis.com/lib/vertic-plan/imgs/22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2285992"/>
            <a:ext cx="5072098" cy="4414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82526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2"/>
          <p:cNvSpPr txBox="1">
            <a:spLocks/>
          </p:cNvSpPr>
          <p:nvPr/>
        </p:nvSpPr>
        <p:spPr>
          <a:xfrm>
            <a:off x="500034" y="214290"/>
            <a:ext cx="8143932" cy="642942"/>
          </a:xfrm>
          <a:prstGeom prst="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ru-RU" sz="3600" cap="all" dirty="0"/>
              <a:t>ПЛОСКОСТНЫЕ ЭЛЕМЕНТЫ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28596" y="1214422"/>
            <a:ext cx="8143932" cy="3571900"/>
          </a:xfrm>
          <a:prstGeom prst="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ru-RU" sz="2800" dirty="0"/>
              <a:t>При строительстве плоскостных элементов благоустройства важно организовать поверхностный сток с них.  Быстрое удаление с дорожек и площадок выпадающих осадков обеспечивается вертикальной планировкой их поверхности, позволяющей собирать воду в определенных местах и направлять ее в ливневую сеть.</a:t>
            </a:r>
            <a:endParaRPr lang="ru-RU" sz="2800" cap="all" dirty="0"/>
          </a:p>
        </p:txBody>
      </p:sp>
    </p:spTree>
    <p:extLst>
      <p:ext uri="{BB962C8B-B14F-4D97-AF65-F5344CB8AC3E}">
        <p14:creationId xmlns:p14="http://schemas.microsoft.com/office/powerpoint/2010/main" val="17434330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2"/>
          <p:cNvSpPr txBox="1">
            <a:spLocks/>
          </p:cNvSpPr>
          <p:nvPr/>
        </p:nvSpPr>
        <p:spPr>
          <a:xfrm>
            <a:off x="500034" y="214290"/>
            <a:ext cx="8143932" cy="1000132"/>
          </a:xfrm>
          <a:prstGeom prst="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800" dirty="0"/>
              <a:t>Организация поверхностного стока на площадках может быть выполнена следующими способами:</a:t>
            </a:r>
            <a:endParaRPr kumimoji="0" lang="ru-RU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6866" name="Picture 2" descr="http://atlandis.ru/d/40559/d/1784205_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1" y="1785926"/>
            <a:ext cx="8865795" cy="3571900"/>
          </a:xfrm>
          <a:prstGeom prst="rect">
            <a:avLst/>
          </a:prstGeom>
          <a:noFill/>
        </p:spPr>
      </p:pic>
      <p:sp>
        <p:nvSpPr>
          <p:cNvPr id="4" name="Содержимое 2"/>
          <p:cNvSpPr txBox="1">
            <a:spLocks/>
          </p:cNvSpPr>
          <p:nvPr/>
        </p:nvSpPr>
        <p:spPr>
          <a:xfrm>
            <a:off x="428596" y="5429264"/>
            <a:ext cx="8215370" cy="1143008"/>
          </a:xfrm>
          <a:prstGeom prst="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1600" i="1" dirty="0"/>
              <a:t>Организация поверхностного стока на площадках: 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1600" i="1" dirty="0"/>
              <a:t>а- односкатная поверхность; б- двухскатная поверхность; в- многоскатная поверхность; г- сложная (ячеистая) поверхность; 1 - линия водораздела; 2 - точка водораздела; 3 - дождеприемный колодец; 4 - дождеприемный лоток</a:t>
            </a:r>
            <a:endParaRPr kumimoji="0" lang="ru-RU" sz="1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7164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2"/>
          <p:cNvSpPr txBox="1">
            <a:spLocks/>
          </p:cNvSpPr>
          <p:nvPr/>
        </p:nvSpPr>
        <p:spPr>
          <a:xfrm>
            <a:off x="500034" y="214290"/>
            <a:ext cx="8143932" cy="928694"/>
          </a:xfrm>
          <a:prstGeom prst="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000" dirty="0"/>
              <a:t>- односкатная поверхность. В этом случае вода собирается и отводится вдоль одного из краев площадки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500034" y="1285860"/>
            <a:ext cx="8143932" cy="928694"/>
          </a:xfrm>
          <a:prstGeom prst="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000" dirty="0"/>
              <a:t>- двухскатная поверхность.  Водоотвод производиться аналогичным образом, как и в случае дорожек с двухскатным выпуклым профилем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00034" y="2357430"/>
            <a:ext cx="8143932" cy="1000132"/>
          </a:xfrm>
          <a:prstGeom prst="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000" dirty="0"/>
              <a:t>- много скатная поверхность. Вода собирается по периметру площадки, за счет поднятия ее центра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00034" y="3500438"/>
            <a:ext cx="8143932" cy="2000264"/>
          </a:xfrm>
          <a:prstGeom prst="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000" dirty="0"/>
              <a:t>- сложная поверхность, состоящая из отдельных ячеек . Данный способ применяется для больших горизонтальных поверхностей, где затруднено проектирование протяженных односкатных поверхностей. Кроме того, комбинируя дорожные покрытия ми элементы водоотвода (лотки, колодцы), можно создавать оригинальные проектные решения.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94755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2"/>
          <p:cNvSpPr txBox="1">
            <a:spLocks/>
          </p:cNvSpPr>
          <p:nvPr/>
        </p:nvSpPr>
        <p:spPr>
          <a:xfrm>
            <a:off x="500034" y="214290"/>
            <a:ext cx="8143932" cy="857256"/>
          </a:xfrm>
          <a:prstGeom prst="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2400" dirty="0"/>
              <a:t>На дорожках поверхностный сток может быть организован  следующими способами:</a:t>
            </a: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4818" name="Picture 2" descr="http://atlandis.ru/d/40559/d/1784202_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357298"/>
            <a:ext cx="8446166" cy="3786214"/>
          </a:xfrm>
          <a:prstGeom prst="rect">
            <a:avLst/>
          </a:prstGeom>
          <a:noFill/>
        </p:spPr>
      </p:pic>
      <p:sp>
        <p:nvSpPr>
          <p:cNvPr id="4" name="Содержимое 2"/>
          <p:cNvSpPr txBox="1">
            <a:spLocks/>
          </p:cNvSpPr>
          <p:nvPr/>
        </p:nvSpPr>
        <p:spPr>
          <a:xfrm>
            <a:off x="500034" y="5643578"/>
            <a:ext cx="8143932" cy="1000132"/>
          </a:xfrm>
          <a:prstGeom prst="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r>
              <a:rPr lang="ru-RU" dirty="0"/>
              <a:t>- двухстаный выпуклый профиль (рис. а)</a:t>
            </a:r>
          </a:p>
          <a:p>
            <a:r>
              <a:rPr lang="ru-RU" dirty="0"/>
              <a:t>- односкатный профиль (рис б)</a:t>
            </a:r>
          </a:p>
          <a:p>
            <a:r>
              <a:rPr lang="ru-RU" dirty="0"/>
              <a:t>- односкатный вогнутый (рис. в)</a:t>
            </a:r>
          </a:p>
        </p:txBody>
      </p:sp>
    </p:spTree>
    <p:extLst>
      <p:ext uri="{BB962C8B-B14F-4D97-AF65-F5344CB8AC3E}">
        <p14:creationId xmlns:p14="http://schemas.microsoft.com/office/powerpoint/2010/main" val="8062774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24744"/>
            <a:ext cx="864096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1. </a:t>
            </a:r>
            <a:r>
              <a:rPr lang="ru-RU" sz="1400" b="1" dirty="0"/>
              <a:t>Основная литература</a:t>
            </a:r>
            <a:r>
              <a:rPr lang="ru-RU" sz="1400" dirty="0"/>
              <a:t>: 1. Косцов А.В. и др. Транспортная планировка городов. Учебное пособие. М.-2018г. -300с.; 2. Федотов Г.А., Поспелов П.И. Изыскание и проектирование автомобильных дорог. М:, «Академия» 2018 г.- 465 с.; 3. Градостроительство. Планировка и застройка городских и сельских поселений СНиП РК 3.01-01-2008, Астана, 2008; 4. Градостроительство. Планировка и застройка городских и сельских населенных пунктов. СН РК 3.01-01-2013; 5. Градостроительство. Планировка и застройка городских и сельских населенных пунктов. СП РК 3.01-101-2013; 6. </a:t>
            </a:r>
            <a:r>
              <a:rPr lang="ru-RU" sz="1400" dirty="0" err="1"/>
              <a:t>Сильянов</a:t>
            </a:r>
            <a:r>
              <a:rPr lang="ru-RU" sz="1400" dirty="0"/>
              <a:t> В.В., Домке Э.Р. Транспортно-эксплуатационные качества автомобильных дорог и городских улиц. Учебник для студентов вузов. 2-е изд. –</a:t>
            </a:r>
            <a:r>
              <a:rPr lang="ru-RU" sz="1400" dirty="0" err="1"/>
              <a:t>М.Академия</a:t>
            </a:r>
            <a:r>
              <a:rPr lang="ru-RU" sz="1400" dirty="0"/>
              <a:t>, 2008. – 352 с.;</a:t>
            </a:r>
          </a:p>
          <a:p>
            <a:r>
              <a:rPr lang="ru-RU" sz="1400" dirty="0"/>
              <a:t> </a:t>
            </a:r>
          </a:p>
          <a:p>
            <a:r>
              <a:rPr lang="ru-RU" sz="1400" b="1" dirty="0" smtClean="0"/>
              <a:t> </a:t>
            </a:r>
            <a:r>
              <a:rPr lang="ru-RU" sz="1400" b="1" dirty="0" err="1"/>
              <a:t>Қосымша</a:t>
            </a:r>
            <a:r>
              <a:rPr lang="ru-RU" sz="1400" b="1" dirty="0"/>
              <a:t> </a:t>
            </a:r>
            <a:r>
              <a:rPr lang="ru-RU" sz="1400" b="1" dirty="0" err="1"/>
              <a:t>әдебиеттер</a:t>
            </a:r>
            <a:endParaRPr lang="ru-RU" sz="1400" dirty="0"/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1. 7. Гуревич и др. Справочник проектировщика городских дорог. М., </a:t>
            </a:r>
            <a:r>
              <a:rPr lang="ru-RU" sz="1400" dirty="0" err="1"/>
              <a:t>Стройиздат</a:t>
            </a:r>
            <a:r>
              <a:rPr lang="ru-RU" sz="1400" dirty="0"/>
              <a:t>. 1968. 8. </a:t>
            </a:r>
            <a:r>
              <a:rPr lang="ru-RU" sz="1400" dirty="0" err="1"/>
              <a:t>Гохман</a:t>
            </a:r>
            <a:r>
              <a:rPr lang="ru-RU" sz="1400" dirty="0"/>
              <a:t> В.А. и др. Пересечение и примыкание автомобильных дорог: М., высшая школа, 1989. - 319 с. 9. Меркулов Е.А. Городские дороги. Учебник для вузов. М., «Высшая школа», 1973.-456с. 10. Меркулов Е.А. и др. Примеры проектирования дорог и сетей пассажирского транспорта в городах. М., «Высшая школа», 1962. – 265 с. 11. </a:t>
            </a:r>
            <a:r>
              <a:rPr lang="ru-RU" sz="1400" dirty="0" err="1"/>
              <a:t>Милашечкин</a:t>
            </a:r>
            <a:r>
              <a:rPr lang="ru-RU" sz="1400" dirty="0"/>
              <a:t> А.А. и др. Узлы автомобильных дорог. М., «Транспорт», 1966. – 366с. 12. Меркулов Е.А. и др. Сборник конструкций городских дорог. М., </a:t>
            </a:r>
            <a:r>
              <a:rPr lang="ru-RU" sz="1400" dirty="0" err="1"/>
              <a:t>Стройиздат</a:t>
            </a:r>
            <a:r>
              <a:rPr lang="ru-RU" sz="1400" dirty="0"/>
              <a:t>, 1967. – 186 с. 13. Озеленение населенных мест: Справочник /Ерохин Г.П. и др., М., «Высшая школа», 1974. – 123 с. 14. </a:t>
            </a:r>
            <a:r>
              <a:rPr lang="ru-RU" sz="1400" dirty="0" err="1"/>
              <a:t>Орнатский</a:t>
            </a:r>
            <a:r>
              <a:rPr lang="ru-RU" sz="1400" dirty="0"/>
              <a:t> Н.П. Проектирование городских скоростных дорог. М., «Высшая школа», 1974.- 123 с. 15. Информационно – аналитический журнал «Автомобильные дороги» ЗАО «Издательство «Дороги», Москва, комитет по печати РФ, ежемесячник.»</a:t>
            </a:r>
          </a:p>
        </p:txBody>
      </p:sp>
    </p:spTree>
    <p:extLst>
      <p:ext uri="{BB962C8B-B14F-4D97-AF65-F5344CB8AC3E}">
        <p14:creationId xmlns:p14="http://schemas.microsoft.com/office/powerpoint/2010/main" val="115941847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3101</TotalTime>
  <Words>1022</Words>
  <Application>Microsoft Office PowerPoint</Application>
  <PresentationFormat>Экран (4:3)</PresentationFormat>
  <Paragraphs>63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Century Gothic</vt:lpstr>
      <vt:lpstr>Times New Roman</vt:lpstr>
      <vt:lpstr>Wingdings 3</vt:lpstr>
      <vt:lpstr>Легкий дым</vt:lpstr>
      <vt:lpstr>Транспортное планирование городов</vt:lpstr>
      <vt:lpstr>Тема 5. Лекция 5 Жоспардағы және бойлық профильдегі көшені жобалау.</vt:lpstr>
      <vt:lpstr>Вертикальная планировка</vt:lpstr>
      <vt:lpstr>Методы вертикальной планировки</vt:lpstr>
      <vt:lpstr>Метод проектных («красных») отметок </vt:lpstr>
      <vt:lpstr>Методы вертикальной планировки</vt:lpstr>
      <vt:lpstr>Метод проектных («красных») профилей</vt:lpstr>
      <vt:lpstr>Метод проектных ("красных") горизонталей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Asus</cp:lastModifiedBy>
  <cp:revision>88</cp:revision>
  <dcterms:created xsi:type="dcterms:W3CDTF">2014-09-03T06:40:38Z</dcterms:created>
  <dcterms:modified xsi:type="dcterms:W3CDTF">2022-03-04T14:00:18Z</dcterms:modified>
</cp:coreProperties>
</file>